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010"/>
    <a:srgbClr val="F28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60"/>
  </p:normalViewPr>
  <p:slideViewPr>
    <p:cSldViewPr>
      <p:cViewPr varScale="1">
        <p:scale>
          <a:sx n="78" d="100"/>
          <a:sy n="78" d="100"/>
        </p:scale>
        <p:origin x="186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B302D-3BD8-41BD-AC82-4450670995EE}" type="datetimeFigureOut">
              <a:rPr lang="en-US" smtClean="0"/>
              <a:t>9/26/2021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AE967-6C8F-436C-A2E0-717D4BBDD83C}" type="slidenum">
              <a:rPr lang="en-US" smtClean="0"/>
              <a:t>‹#›</a:t>
            </a:fld>
            <a:endParaRPr lang="en-US"/>
          </a:p>
        </p:txBody>
      </p:sp>
    </p:spTree>
    <p:extLst>
      <p:ext uri="{BB962C8B-B14F-4D97-AF65-F5344CB8AC3E}">
        <p14:creationId xmlns:p14="http://schemas.microsoft.com/office/powerpoint/2010/main" val="31274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FAE967-6C8F-436C-A2E0-717D4BBDD83C}" type="slidenum">
              <a:rPr lang="en-US" smtClean="0"/>
              <a:t>2</a:t>
            </a:fld>
            <a:endParaRPr lang="en-US"/>
          </a:p>
        </p:txBody>
      </p:sp>
    </p:spTree>
    <p:extLst>
      <p:ext uri="{BB962C8B-B14F-4D97-AF65-F5344CB8AC3E}">
        <p14:creationId xmlns:p14="http://schemas.microsoft.com/office/powerpoint/2010/main" val="225127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FD249-DDE0-49FA-9CA5-DA50CA047981}"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FD249-DDE0-49FA-9CA5-DA50CA047981}"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FD249-DDE0-49FA-9CA5-DA50CA047981}"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FD249-DDE0-49FA-9CA5-DA50CA047981}"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FD249-DDE0-49FA-9CA5-DA50CA047981}" type="datetimeFigureOut">
              <a:rPr lang="en-US" smtClean="0"/>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FD249-DDE0-49FA-9CA5-DA50CA047981}"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0FD249-DDE0-49FA-9CA5-DA50CA047981}" type="datetimeFigureOut">
              <a:rPr lang="en-US" smtClean="0"/>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FD249-DDE0-49FA-9CA5-DA50CA047981}" type="datetimeFigureOut">
              <a:rPr lang="en-US" smtClean="0"/>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FD249-DDE0-49FA-9CA5-DA50CA047981}" type="datetimeFigureOut">
              <a:rPr lang="en-US" smtClean="0"/>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FD249-DDE0-49FA-9CA5-DA50CA047981}"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FD249-DDE0-49FA-9CA5-DA50CA047981}" type="datetimeFigureOut">
              <a:rPr lang="en-US" smtClean="0"/>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74237-46C6-4136-8364-46C7DAAA2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FD249-DDE0-49FA-9CA5-DA50CA047981}" type="datetimeFigureOut">
              <a:rPr lang="en-US" smtClean="0"/>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74237-46C6-4136-8364-46C7DAAA26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ory pin image">
            <a:extLst>
              <a:ext uri="{FF2B5EF4-FFF2-40B4-BE49-F238E27FC236}">
                <a16:creationId xmlns:a16="http://schemas.microsoft.com/office/drawing/2014/main" id="{054D5E57-96B7-4354-92BF-3F7E9A530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9492"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2971800"/>
            <a:ext cx="7772400" cy="1470025"/>
          </a:xfrm>
        </p:spPr>
        <p:txBody>
          <a:bodyPr>
            <a:normAutofit/>
          </a:bodyPr>
          <a:lstStyle/>
          <a:p>
            <a:r>
              <a:rPr lang="ur-PK" sz="7200" dirty="0">
                <a:solidFill>
                  <a:schemeClr val="accent2">
                    <a:lumMod val="50000"/>
                  </a:schemeClr>
                </a:solidFill>
                <a:latin typeface="Jameel Noori Nastaleeq" pitchFamily="2" charset="-78"/>
                <a:cs typeface="Jameel Noori Nastaleeq" pitchFamily="2" charset="-78"/>
              </a:rPr>
              <a:t>اسلام ہی اصل تہذیب ہے</a:t>
            </a:r>
            <a:endParaRPr lang="en-US" sz="7200" dirty="0">
              <a:solidFill>
                <a:schemeClr val="accent2">
                  <a:lumMod val="50000"/>
                </a:schemeClr>
              </a:solidFill>
              <a:latin typeface="Jameel Noori Nastaleeq" pitchFamily="2" charset="-78"/>
              <a:cs typeface="Jameel Noori Nastaleeq" pitchFamily="2" charset="-78"/>
            </a:endParaRPr>
          </a:p>
        </p:txBody>
      </p:sp>
      <p:sp>
        <p:nvSpPr>
          <p:cNvPr id="3" name="Subtitle 2"/>
          <p:cNvSpPr>
            <a:spLocks noGrp="1"/>
          </p:cNvSpPr>
          <p:nvPr>
            <p:ph type="subTitle" idx="1"/>
          </p:nvPr>
        </p:nvSpPr>
        <p:spPr>
          <a:xfrm>
            <a:off x="1219200" y="4419600"/>
            <a:ext cx="6400800" cy="1752600"/>
          </a:xfrm>
        </p:spPr>
        <p:txBody>
          <a:bodyPr>
            <a:normAutofit/>
          </a:bodyPr>
          <a:lstStyle/>
          <a:p>
            <a:r>
              <a:rPr lang="ur-PK" sz="4000" dirty="0">
                <a:solidFill>
                  <a:schemeClr val="tx1"/>
                </a:solidFill>
                <a:latin typeface="Jameel Noori Nastaleeq" pitchFamily="2" charset="-78"/>
                <a:cs typeface="Jameel Noori Nastaleeq" pitchFamily="2" charset="-78"/>
              </a:rPr>
              <a:t>سید قطب شہید</a:t>
            </a:r>
            <a:endParaRPr lang="en-US" sz="4000" dirty="0">
              <a:solidFill>
                <a:schemeClr val="tx1"/>
              </a:solidFill>
              <a:latin typeface="Jameel Noori Nastaleeq" pitchFamily="2" charset="-78"/>
              <a:cs typeface="Jameel Noori Nastaleeq" pitchFamily="2" charset="-78"/>
            </a:endParaRPr>
          </a:p>
        </p:txBody>
      </p:sp>
      <p:pic>
        <p:nvPicPr>
          <p:cNvPr id="1026" name="Picture 2" descr="D:\H.W\Bismillah Calligraphy pic image 1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0" b="99281" l="281" r="98596">
                        <a14:foregroundMark x1="92697" y1="86691" x2="92697" y2="86691"/>
                        <a14:foregroundMark x1="92697" y1="92446" x2="92697" y2="92446"/>
                        <a14:foregroundMark x1="21629" y1="67986" x2="21629" y2="67986"/>
                      </a14:backgroundRemoval>
                    </a14:imgEffect>
                  </a14:imgLayer>
                </a14:imgProps>
              </a:ext>
            </a:extLst>
          </a:blip>
          <a:srcRect/>
          <a:stretch>
            <a:fillRect/>
          </a:stretch>
        </p:blipFill>
        <p:spPr bwMode="auto">
          <a:xfrm>
            <a:off x="2903041" y="336140"/>
            <a:ext cx="3390900" cy="2647950"/>
          </a:xfrm>
          <a:prstGeom prst="rect">
            <a:avLst/>
          </a:prstGeom>
          <a:noFill/>
        </p:spPr>
      </p:pic>
      <p:pic>
        <p:nvPicPr>
          <p:cNvPr id="9" name="Picture 8">
            <a:extLst>
              <a:ext uri="{FF2B5EF4-FFF2-40B4-BE49-F238E27FC236}">
                <a16:creationId xmlns:a16="http://schemas.microsoft.com/office/drawing/2014/main" id="{CA73F271-CBA5-4E8D-8F13-342979FFF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0"/>
            <a:ext cx="9214204" cy="6888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AC538510-053E-4521-9A35-8A4B0AC9D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74838"/>
            <a:ext cx="8229600" cy="452596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اگر آزاد جنسی تعلقات اور ناجائز نسل معاشرے کی بنیادی اینٹ ہوں۔</a:t>
            </a:r>
          </a:p>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مرد عورت کا رشتہ نفسانی خواہش پر قائم ہو۔</a:t>
            </a:r>
          </a:p>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خاندانی ذمہ داریاں قدرتی صلاحیتوں کے مطابق تقسیم کار کے اصول پر استوار نہ ہوں۔</a:t>
            </a:r>
          </a:p>
          <a:p>
            <a:pPr algn="ctr">
              <a:lnSpc>
                <a:spcPct val="150000"/>
              </a:lnSpc>
              <a:buNone/>
            </a:pPr>
            <a:endParaRPr lang="en-US"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5" name="Rectangle: Diagonal Corners Rounded 4">
            <a:extLst>
              <a:ext uri="{FF2B5EF4-FFF2-40B4-BE49-F238E27FC236}">
                <a16:creationId xmlns:a16="http://schemas.microsoft.com/office/drawing/2014/main" id="{E5A87880-E1C4-46DB-87D3-89FFBB9AD822}"/>
              </a:ext>
            </a:extLst>
          </p:cNvPr>
          <p:cNvSpPr/>
          <p:nvPr/>
        </p:nvSpPr>
        <p:spPr>
          <a:xfrm>
            <a:off x="990600" y="267034"/>
            <a:ext cx="7467600" cy="1385017"/>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5E9E5CB-3565-44F8-9B06-B671D59D235B}"/>
              </a:ext>
            </a:extLst>
          </p:cNvPr>
          <p:cNvSpPr txBox="1">
            <a:spLocks/>
          </p:cNvSpPr>
          <p:nvPr/>
        </p:nvSpPr>
        <p:spPr>
          <a:xfrm>
            <a:off x="609600" y="3659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جاہلیت میں خاندانی نظام</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7" name="Picture 6">
            <a:extLst>
              <a:ext uri="{FF2B5EF4-FFF2-40B4-BE49-F238E27FC236}">
                <a16:creationId xmlns:a16="http://schemas.microsoft.com/office/drawing/2014/main" id="{F5C11204-91B8-411B-B2B2-A5106116E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229273" cy="6857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77EBDAC3-1CA1-4458-8929-EC04DC289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4400" y="1066800"/>
            <a:ext cx="7772400" cy="45720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عورت نئی نسل کی تربیت و نگہداشت پرکسی ہوٹل یا جہاذ میں مہمان نواز بننے کو ترجیح دے اور اپنی صلاحیتیں انسان سازی کے بجائے سامان سازی پر صرف کرے کیونکہ انسانی پیداوار کی نسبت مادی پیداوار زیادہ نفع بخش، زیادہ عزت افزا اور زیادہ باعث نمود و ستائش ھے تو اسے انسانیت کے لئے تہذیبی پسماندگی کا پیغام سمجھنا چاہئے۔</a:t>
            </a:r>
            <a:endParaRPr lang="en-US"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id="{D5487DF7-73E0-464A-AA3C-44993C0BA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1735" cy="68635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AF9DEF46-225E-4A9A-967C-736458F75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155455"/>
            <a:ext cx="8229600" cy="4525963"/>
          </a:xfrm>
        </p:spPr>
        <p:txBody>
          <a:bodyPr>
            <a:normAutofit fontScale="92500"/>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اسلامی معاشرے کی ولادت ایک تحریک کی جدوجہد کی رہین منت ہے۔</a:t>
            </a:r>
          </a:p>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یہ تحریکی نظام اس کے اندر برابر بر سرگرم عمل رہتا ہے۔</a:t>
            </a:r>
          </a:p>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یہ تحریک ہی معاشرے کے ہر ہر فرد کی قیمت اور اس کا مقام و مرتبہ متعین کرتی ہے ۔</a:t>
            </a:r>
          </a:p>
          <a:p>
            <a:pPr algn="ctr">
              <a:lnSpc>
                <a:spcPct val="150000"/>
              </a:lnSpc>
              <a:buNone/>
            </a:pPr>
            <a:endParaRPr lang="en-US"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8" name="Rectangle: Diagonal Corners Rounded 7">
            <a:extLst>
              <a:ext uri="{FF2B5EF4-FFF2-40B4-BE49-F238E27FC236}">
                <a16:creationId xmlns:a16="http://schemas.microsoft.com/office/drawing/2014/main" id="{0100ECBF-598F-4FB5-A5CF-6EB3048B60E0}"/>
              </a:ext>
            </a:extLst>
          </p:cNvPr>
          <p:cNvSpPr/>
          <p:nvPr/>
        </p:nvSpPr>
        <p:spPr>
          <a:xfrm>
            <a:off x="381000" y="228600"/>
            <a:ext cx="8534400" cy="1675402"/>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6F0C2BB-FF69-497C-8710-A138EED459F3}"/>
              </a:ext>
            </a:extLst>
          </p:cNvPr>
          <p:cNvSpPr txBox="1">
            <a:spLocks/>
          </p:cNvSpPr>
          <p:nvPr/>
        </p:nvSpPr>
        <p:spPr>
          <a:xfrm>
            <a:off x="528484" y="494801"/>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75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اسلامی معاشرے کے آغاز اور ارتقا کا فطری نظام</a:t>
            </a:r>
            <a:endParaRPr lang="en-US" sz="5400" b="1" i="1" spc="50" dirty="0">
              <a:ln w="0">
                <a:solidFill>
                  <a:schemeClr val="bg2">
                    <a:lumMod val="75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6" name="Picture 5">
            <a:extLst>
              <a:ext uri="{FF2B5EF4-FFF2-40B4-BE49-F238E27FC236}">
                <a16:creationId xmlns:a16="http://schemas.microsoft.com/office/drawing/2014/main" id="{4675644A-238F-4D3B-B715-9328569C0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1173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9A60F87B-E4F7-4FBF-A1F4-83132877B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 تحریک کا فکری و عملی ماخذ عالم آب و گل سے ماوراء اور بشری دائرہ سے خارج ہوتا ہے۔</a:t>
            </a:r>
          </a:p>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یہ تحریک در حقیقت اس عقیدہ کی متحرک تصویر ہوتی ہے جو اللہ تعالیٰ کی طرف سے انسان پر نازل کیا گیا ۔</a:t>
            </a:r>
          </a:p>
          <a:p>
            <a:pPr algn="ctr">
              <a:lnSpc>
                <a:spcPct val="150000"/>
              </a:lnSpc>
              <a:buNone/>
            </a:pPr>
            <a:endParaRPr lang="en-US"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id="{9EF3CAA3-9B01-4A9B-95A5-36FD6AF2D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435"/>
            <a:ext cx="9211269" cy="68395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58C29C50-8C78-47AB-81B0-9C78D0422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1166018"/>
            <a:ext cx="9144000" cy="452596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36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اگر ایک فرد اس عقیدے پرایمان لے آتا ہے تو اسلامی معاشرے کی داغ بیل پڑجاتی ہے- یہ فرد واحد اس نئے عقیدے کو دماغ کی زینت بنا کر نہیں رکھتا بلکہ وہ اسے لے کر کھڑا ہوتا ہے۔ یہی اس عقیدہ کی فطرت ہے۔</a:t>
            </a:r>
          </a:p>
          <a:p>
            <a:pPr algn="ctr">
              <a:lnSpc>
                <a:spcPct val="150000"/>
              </a:lnSpc>
              <a:buNone/>
            </a:pPr>
            <a:r>
              <a:rPr lang="ur-PK" sz="36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 عقیدے پر ایمان لانے والون کی تعداد جب تین ہو جاتی ہے تو یہ عقیدہ ان کو بتاتا ہے ” اب تم ایک معاشرہ بن گئے ہو“ ایک جداگانہ اسلامی معاشرہ۔ جاہلی معاشرے سے ممتاز معاشرہ۔</a:t>
            </a:r>
            <a:endParaRPr lang="en-US" sz="36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id="{97A63B07-7797-4C6A-A320-8F59BDEA9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21173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178AA2E2-81F4-420F-A733-D2041384D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0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یہی تین افراد بڑھ کر دس بن جاتے ہیں اور دس کی جدوجہد سے سوپھر ہزار پھر دس ہزار اور اس طرح اسلامی معاشرہ کا ڈھانچہ متشکل ہوتا ہے اور اس کی جڑیں گہری ہوتی جاتی ہیں۔ اس تحریکی ترقی کے دوران میں جاہلیت سے کشمکش بھی چھڑ چکی ہوتی ہے۔</a:t>
            </a:r>
          </a:p>
        </p:txBody>
      </p:sp>
      <p:pic>
        <p:nvPicPr>
          <p:cNvPr id="5" name="Picture 4">
            <a:extLst>
              <a:ext uri="{FF2B5EF4-FFF2-40B4-BE49-F238E27FC236}">
                <a16:creationId xmlns:a16="http://schemas.microsoft.com/office/drawing/2014/main" id="{6ECF6659-D449-499B-969A-D0A668D1C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8"/>
            <a:ext cx="9206494" cy="68579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0BDEB0BC-FFCF-4C68-AA7D-8DD001F6B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376" y="1166018"/>
            <a:ext cx="9151376" cy="452596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36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 تحریک کے ہر فرد کے لیئے ضروری ہے کہ وہ سرگرم عمل ہو۔ اسکے عقیدہ میں جوش و خروش ہو، اس کے خون میں حرارت ہو۔ اس کا معاشرہ سیمابی کیفیت کا حامل ہو اور اس توانا معاشرے کی تکمیل کے لیئے ہر شخص مضطرب و بے قرار ہو۔ اور اس جاہلیت کا بھرپور مقابلہ کرے جو اس کے ماحول پر مسلط ہے جس کے بچے کچھے اثرات خود اس کے نفس میں اور اس کے ساتھیوں کے اندر پائے جاتے ہیں پس یہ کشمکش ایک دوامی کشمکش ہے۔</a:t>
            </a:r>
            <a:endParaRPr lang="en-US" sz="36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id="{93AD8DEF-7FC1-44EE-91E1-BC9BC05C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216363"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FA8256FC-3802-4511-9519-779CDCD6A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Diagonal Corners Rounded 4">
            <a:extLst>
              <a:ext uri="{FF2B5EF4-FFF2-40B4-BE49-F238E27FC236}">
                <a16:creationId xmlns:a16="http://schemas.microsoft.com/office/drawing/2014/main" id="{96DEC473-7918-413E-88A3-AC7179EFA850}"/>
              </a:ext>
            </a:extLst>
          </p:cNvPr>
          <p:cNvSpPr/>
          <p:nvPr/>
        </p:nvSpPr>
        <p:spPr>
          <a:xfrm>
            <a:off x="1066800" y="228600"/>
            <a:ext cx="7467600" cy="1385017"/>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8600" y="1689817"/>
            <a:ext cx="8458200" cy="452596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-شہوانی جذبات کہ لگام دے کر اس کی تسکین کا دائرہ محدود کرنا۔</a:t>
            </a:r>
          </a:p>
          <a:p>
            <a:pPr algn="ctr">
              <a:lnSpc>
                <a:spcPct val="150000"/>
              </a:lnSpc>
              <a:buNone/>
            </a:pPr>
            <a:r>
              <a:rPr lang="ur-PK"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-خاندان کا مقصد انسانی تہذیب کی وارث نسل کی فراہمی</a:t>
            </a:r>
          </a:p>
          <a:p>
            <a:pPr algn="ctr">
              <a:lnSpc>
                <a:spcPct val="150000"/>
              </a:lnSpc>
              <a:buNone/>
            </a:pPr>
            <a:r>
              <a:rPr lang="ur-PK"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-خاندان میں فرائض کی فطری تقسیم کار۔</a:t>
            </a:r>
            <a:endParaRPr lang="en-US"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8" name="Title 1">
            <a:extLst>
              <a:ext uri="{FF2B5EF4-FFF2-40B4-BE49-F238E27FC236}">
                <a16:creationId xmlns:a16="http://schemas.microsoft.com/office/drawing/2014/main" id="{D5D322C1-B1C6-4F7C-95BB-0587F6B0A742}"/>
              </a:ext>
            </a:extLst>
          </p:cNvPr>
          <p:cNvSpPr>
            <a:spLocks noGrp="1"/>
          </p:cNvSpPr>
          <p:nvPr>
            <p:ph type="title"/>
          </p:nvPr>
        </p:nvSpPr>
        <p:spPr>
          <a:xfrm>
            <a:off x="762000" y="349608"/>
            <a:ext cx="8229600" cy="1143000"/>
          </a:xfrm>
        </p:spPr>
        <p:txBody>
          <a:bodyPr>
            <a:normAutofit/>
          </a:bodyPr>
          <a:lstStyle/>
          <a:p>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اپنے خاندانی نظام کا جائزہ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6" name="Picture 5">
            <a:extLst>
              <a:ext uri="{FF2B5EF4-FFF2-40B4-BE49-F238E27FC236}">
                <a16:creationId xmlns:a16="http://schemas.microsoft.com/office/drawing/2014/main" id="{E9BDBA6F-C4F2-4808-AFD9-98CC86E01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6363"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ry pin image">
            <a:extLst>
              <a:ext uri="{FF2B5EF4-FFF2-40B4-BE49-F238E27FC236}">
                <a16:creationId xmlns:a16="http://schemas.microsoft.com/office/drawing/2014/main" id="{7D92B058-3252-4D0D-85E1-828FF1E76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9492"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H.W\jazakallah.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220" b="87805" l="5400" r="94800">
                        <a14:foregroundMark x1="29600" y1="48780" x2="29600" y2="48780"/>
                        <a14:foregroundMark x1="10000" y1="40244" x2="10000" y2="40244"/>
                        <a14:foregroundMark x1="9600" y1="29268" x2="9600" y2="29268"/>
                        <a14:foregroundMark x1="9400" y1="23780" x2="9400" y2="23780"/>
                        <a14:foregroundMark x1="10000" y1="47561" x2="10000" y2="47561"/>
                        <a14:foregroundMark x1="17400" y1="63415" x2="17400" y2="63415"/>
                        <a14:foregroundMark x1="35800" y1="48171" x2="35800" y2="48171"/>
                        <a14:foregroundMark x1="41400" y1="37195" x2="41400" y2="37195"/>
                        <a14:foregroundMark x1="37800" y1="40244" x2="37800" y2="40244"/>
                        <a14:foregroundMark x1="28600" y1="34756" x2="28600" y2="34756"/>
                        <a14:foregroundMark x1="47000" y1="29878" x2="47000" y2="29878"/>
                        <a14:foregroundMark x1="49000" y1="57927" x2="49000" y2="57927"/>
                        <a14:foregroundMark x1="79800" y1="29878" x2="79800" y2="29878"/>
                        <a14:foregroundMark x1="89000" y1="46341" x2="89000" y2="46341"/>
                        <a14:foregroundMark x1="82000" y1="37805" x2="82000" y2="37805"/>
                        <a14:foregroundMark x1="89200" y1="60976" x2="89200" y2="60976"/>
                        <a14:foregroundMark x1="43000" y1="34756" x2="43000" y2="34756"/>
                        <a14:foregroundMark x1="46400" y1="23171" x2="46400" y2="23171"/>
                        <a14:foregroundMark x1="80600" y1="45732" x2="80600" y2="45732"/>
                        <a14:foregroundMark x1="79400" y1="64024" x2="79400" y2="64024"/>
                        <a14:foregroundMark x1="10000" y1="63415" x2="10000" y2="63415"/>
                        <a14:backgroundMark x1="37200" y1="47561" x2="37200" y2="47561"/>
                        <a14:backgroundMark x1="51600" y1="49390" x2="51600" y2="49390"/>
                      </a14:backgroundRemoval>
                    </a14:imgEffect>
                  </a14:imgLayer>
                </a14:imgProps>
              </a:ext>
            </a:extLst>
          </a:blip>
          <a:srcRect/>
          <a:stretch>
            <a:fillRect/>
          </a:stretch>
        </p:blipFill>
        <p:spPr bwMode="auto">
          <a:xfrm>
            <a:off x="990600" y="2590800"/>
            <a:ext cx="6562957" cy="2152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olden background with palm tree Free Photo">
            <a:extLst>
              <a:ext uri="{FF2B5EF4-FFF2-40B4-BE49-F238E27FC236}">
                <a16:creationId xmlns:a16="http://schemas.microsoft.com/office/drawing/2014/main" id="{61DD2B98-1616-4668-90B8-25EE7559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 y="0"/>
            <a:ext cx="921173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tory pin image">
            <a:extLst>
              <a:ext uri="{FF2B5EF4-FFF2-40B4-BE49-F238E27FC236}">
                <a16:creationId xmlns:a16="http://schemas.microsoft.com/office/drawing/2014/main" id="{466CBAEF-DBCA-404D-BEC5-4D0C6DA98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69492"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457200"/>
            <a:ext cx="10210800" cy="45720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lvl="4" algn="ctr" rtl="1">
              <a:lnSpc>
                <a:spcPct val="150000"/>
              </a:lnSpc>
              <a:buNone/>
            </a:pPr>
            <a:endParaRPr lang="ur-PK" sz="4800" b="1" dirty="0">
              <a:ln>
                <a:solidFill>
                  <a:schemeClr val="bg2">
                    <a:lumMod val="75000"/>
                  </a:schemeClr>
                </a:solidFill>
              </a:ln>
              <a:solidFill>
                <a:schemeClr val="bg2">
                  <a:lumMod val="50000"/>
                </a:schemeClr>
              </a:solidFill>
              <a:cs typeface="Jameel Noori Nastaleeq" pitchFamily="2" charset="-78"/>
            </a:endParaRPr>
          </a:p>
          <a:p>
            <a:pPr lvl="4" algn="ctr" rtl="1">
              <a:lnSpc>
                <a:spcPct val="150000"/>
              </a:lnSpc>
              <a:buNone/>
            </a:pPr>
            <a:r>
              <a:rPr lang="ur-PK" sz="4800" b="1" dirty="0">
                <a:ln>
                  <a:solidFill>
                    <a:schemeClr val="bg2">
                      <a:lumMod val="75000"/>
                    </a:schemeClr>
                  </a:solidFill>
                </a:ln>
                <a:solidFill>
                  <a:schemeClr val="bg2">
                    <a:lumMod val="50000"/>
                  </a:schemeClr>
                </a:solidFill>
                <a:cs typeface="Jameel Noori Nastaleeq" pitchFamily="2" charset="-78"/>
              </a:rPr>
              <a:t>جس میں انسانی زندگی کی زمام کار اسلام کے ہاتھ میں ہو ۔انسانوں کے عقائد و عبادات پر ملکی قانون اور نظام ریاست پر اخلاق و معاملات پر غرض کہ زندگی کے ہر پہلو پر اسلام کی عملداری ہو۔</a:t>
            </a:r>
            <a:endParaRPr lang="en-US" sz="4800" b="1" dirty="0">
              <a:ln>
                <a:solidFill>
                  <a:schemeClr val="bg2">
                    <a:lumMod val="75000"/>
                  </a:schemeClr>
                </a:solidFill>
              </a:ln>
              <a:solidFill>
                <a:schemeClr val="bg2">
                  <a:lumMod val="50000"/>
                </a:schemeClr>
              </a:solidFill>
              <a:cs typeface="Jameel Noori Nastaleeq" pitchFamily="2" charset="-78"/>
            </a:endParaRPr>
          </a:p>
        </p:txBody>
      </p:sp>
      <p:sp>
        <p:nvSpPr>
          <p:cNvPr id="6" name="Rectangle: Diagonal Corners Rounded 5">
            <a:extLst>
              <a:ext uri="{FF2B5EF4-FFF2-40B4-BE49-F238E27FC236}">
                <a16:creationId xmlns:a16="http://schemas.microsoft.com/office/drawing/2014/main" id="{997F4C79-B554-465C-A5E1-3B69E5D3E878}"/>
              </a:ext>
            </a:extLst>
          </p:cNvPr>
          <p:cNvSpPr/>
          <p:nvPr/>
        </p:nvSpPr>
        <p:spPr>
          <a:xfrm>
            <a:off x="2133600" y="228600"/>
            <a:ext cx="5334000" cy="1385017"/>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1594952-0B07-4EA9-AD71-FF00901959E0}"/>
              </a:ext>
            </a:extLst>
          </p:cNvPr>
          <p:cNvSpPr txBox="1">
            <a:spLocks/>
          </p:cNvSpPr>
          <p:nvPr/>
        </p:nvSpPr>
        <p:spPr>
          <a:xfrm>
            <a:off x="-1219200" y="3496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rPr>
              <a:t>اسلامی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pic>
        <p:nvPicPr>
          <p:cNvPr id="7" name="Picture 6">
            <a:extLst>
              <a:ext uri="{FF2B5EF4-FFF2-40B4-BE49-F238E27FC236}">
                <a16:creationId xmlns:a16="http://schemas.microsoft.com/office/drawing/2014/main" id="{E4794CC0-F17B-400C-AA9B-8F4622F3F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
            <a:ext cx="9204358" cy="6918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ECDA458E-053B-4CF9-8818-8B4D0D2F4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9492"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92275"/>
            <a:ext cx="8229600" cy="4525963"/>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جس میں اسلام عملی زندگی سے خارج ہو۔ نہ اسلام کے تصورات اس پر حکمرانی کرتے ہوں نہ اسلامی اقدار نہ اسلامی قوانین و ضوابط اور نہ اسلامی اخلاق  معاملات کسی درجہ فوقیت رکھتے ہوں</a:t>
            </a:r>
            <a:r>
              <a:rPr lang="ur-PK"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a:t>
            </a:r>
            <a:endParaRPr lang="en-US"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6" name="Rectangle: Diagonal Corners Rounded 5">
            <a:extLst>
              <a:ext uri="{FF2B5EF4-FFF2-40B4-BE49-F238E27FC236}">
                <a16:creationId xmlns:a16="http://schemas.microsoft.com/office/drawing/2014/main" id="{A21303F0-5B1D-4D2C-914A-CC072F7D3A03}"/>
              </a:ext>
            </a:extLst>
          </p:cNvPr>
          <p:cNvSpPr/>
          <p:nvPr/>
        </p:nvSpPr>
        <p:spPr>
          <a:xfrm>
            <a:off x="2133600" y="228600"/>
            <a:ext cx="5334000" cy="1385017"/>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FA0519C-9C39-48B3-84C5-5446CECBC6EF}"/>
              </a:ext>
            </a:extLst>
          </p:cNvPr>
          <p:cNvSpPr>
            <a:spLocks noGrp="1"/>
          </p:cNvSpPr>
          <p:nvPr>
            <p:ph type="title"/>
          </p:nvPr>
        </p:nvSpPr>
        <p:spPr>
          <a:xfrm>
            <a:off x="-1229032" y="349608"/>
            <a:ext cx="8229600" cy="1143000"/>
          </a:xfrm>
        </p:spPr>
        <p:txBody>
          <a:bodyPr>
            <a:normAutofit/>
          </a:bodyPr>
          <a:lstStyle/>
          <a:p>
            <a:pPr algn="r"/>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ea typeface="+mn-ea"/>
                <a:cs typeface="Jameel Noori Nastaleeq" pitchFamily="2" charset="-78"/>
              </a:rPr>
              <a:t>جاہلی</a:t>
            </a:r>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7" name="Picture 6">
            <a:extLst>
              <a:ext uri="{FF2B5EF4-FFF2-40B4-BE49-F238E27FC236}">
                <a16:creationId xmlns:a16="http://schemas.microsoft.com/office/drawing/2014/main" id="{A9DD4912-11EC-4CDC-8822-5D3F44964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 y="-1382"/>
            <a:ext cx="9211735" cy="68593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tory pin image">
            <a:extLst>
              <a:ext uri="{FF2B5EF4-FFF2-40B4-BE49-F238E27FC236}">
                <a16:creationId xmlns:a16="http://schemas.microsoft.com/office/drawing/2014/main" id="{D4D05EEE-DDCE-417E-9D8E-F1B70F448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69492"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26275" y="1917086"/>
            <a:ext cx="3810000" cy="499744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مدنیت کا بنیادی رشتہ</a:t>
            </a:r>
          </a:p>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 عقیدہ، تصور اور طریقہ پر بنتا ہے</a:t>
            </a:r>
            <a:endParaRPr lang="en-US"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4" name="Title 1"/>
          <p:cNvSpPr txBox="1">
            <a:spLocks/>
          </p:cNvSpPr>
          <p:nvPr/>
        </p:nvSpPr>
        <p:spPr>
          <a:xfrm>
            <a:off x="152400" y="198438"/>
            <a:ext cx="441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152400" y="1371600"/>
            <a:ext cx="44196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244441" y="1875634"/>
            <a:ext cx="38100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مدنیت کا بنیادی رشتہ</a:t>
            </a: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 </a:t>
            </a:r>
          </a:p>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علاقہ ،نسل اور پیدائش پر بنتا ہے</a:t>
            </a:r>
            <a:endParaRPr kumimoji="0" lang="en-US"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endParaRPr>
          </a:p>
        </p:txBody>
      </p:sp>
      <p:cxnSp>
        <p:nvCxnSpPr>
          <p:cNvPr id="14" name="Straight Connector 13"/>
          <p:cNvCxnSpPr/>
          <p:nvPr/>
        </p:nvCxnSpPr>
        <p:spPr>
          <a:xfrm>
            <a:off x="4648200" y="0"/>
            <a:ext cx="0" cy="685800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0" name="Rectangle: Diagonal Corners Rounded 9">
            <a:extLst>
              <a:ext uri="{FF2B5EF4-FFF2-40B4-BE49-F238E27FC236}">
                <a16:creationId xmlns:a16="http://schemas.microsoft.com/office/drawing/2014/main" id="{0641A6D9-87EB-4DBA-9A73-EA4D140140E9}"/>
              </a:ext>
            </a:extLst>
          </p:cNvPr>
          <p:cNvSpPr/>
          <p:nvPr/>
        </p:nvSpPr>
        <p:spPr>
          <a:xfrm>
            <a:off x="996365" y="296131"/>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1F2F5EB-49E0-4096-B82B-33098FED197F}"/>
              </a:ext>
            </a:extLst>
          </p:cNvPr>
          <p:cNvSpPr txBox="1">
            <a:spLocks/>
          </p:cNvSpPr>
          <p:nvPr/>
        </p:nvSpPr>
        <p:spPr>
          <a:xfrm>
            <a:off x="756057" y="668061"/>
            <a:ext cx="31045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ea typeface="+mn-ea"/>
                <a:cs typeface="Jameel Noori Nastaleeq" pitchFamily="2" charset="-78"/>
              </a:rPr>
              <a:t>جاہلی</a:t>
            </a:r>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 معاشرہ</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15" name="Rectangle: Diagonal Corners Rounded 14">
            <a:extLst>
              <a:ext uri="{FF2B5EF4-FFF2-40B4-BE49-F238E27FC236}">
                <a16:creationId xmlns:a16="http://schemas.microsoft.com/office/drawing/2014/main" id="{1878C307-CF42-48B1-92F6-9E100EC15472}"/>
              </a:ext>
            </a:extLst>
          </p:cNvPr>
          <p:cNvSpPr/>
          <p:nvPr/>
        </p:nvSpPr>
        <p:spPr>
          <a:xfrm>
            <a:off x="5731981" y="296130"/>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C59789B3-200F-4DC9-A916-A7F2F6B7A80B}"/>
              </a:ext>
            </a:extLst>
          </p:cNvPr>
          <p:cNvSpPr>
            <a:spLocks noGrp="1"/>
          </p:cNvSpPr>
          <p:nvPr>
            <p:ph type="title"/>
          </p:nvPr>
        </p:nvSpPr>
        <p:spPr>
          <a:xfrm>
            <a:off x="5324490" y="562830"/>
            <a:ext cx="3607891" cy="1143000"/>
          </a:xfrm>
        </p:spPr>
        <p:txBody>
          <a:bodyPr>
            <a:normAutofit fontScale="90000"/>
          </a:bodyPr>
          <a:lstStyle/>
          <a:p>
            <a:pPr rtl="1"/>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rPr>
              <a:t>اسلامی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pic>
        <p:nvPicPr>
          <p:cNvPr id="12" name="Picture 11">
            <a:extLst>
              <a:ext uri="{FF2B5EF4-FFF2-40B4-BE49-F238E27FC236}">
                <a16:creationId xmlns:a16="http://schemas.microsoft.com/office/drawing/2014/main" id="{BDA637CD-07BC-4370-B001-FDCF0A067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 y="-2"/>
            <a:ext cx="9227576" cy="685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tory pin image">
            <a:extLst>
              <a:ext uri="{FF2B5EF4-FFF2-40B4-BE49-F238E27FC236}">
                <a16:creationId xmlns:a16="http://schemas.microsoft.com/office/drawing/2014/main" id="{8844DF9E-1425-4FC5-B532-1EC2A0BA7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648200" y="2362200"/>
            <a:ext cx="44196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نظریہ</a:t>
            </a: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 اور طریقہ زندگی کا ماخذ صرف اللہ۔</a:t>
            </a:r>
            <a:endParaRPr kumimoji="0" lang="en-US"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endParaRPr>
          </a:p>
        </p:txBody>
      </p:sp>
      <p:sp>
        <p:nvSpPr>
          <p:cNvPr id="7" name="Content Placeholder 2"/>
          <p:cNvSpPr txBox="1">
            <a:spLocks/>
          </p:cNvSpPr>
          <p:nvPr/>
        </p:nvSpPr>
        <p:spPr>
          <a:xfrm>
            <a:off x="152400" y="2332038"/>
            <a:ext cx="44196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lvl="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نظریہ اور طریقہ زندگی کا ماخذ کوئی خاندان طبقہ یا عوام۔</a:t>
            </a:r>
            <a:endParaRPr lang="en-US"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cxnSp>
        <p:nvCxnSpPr>
          <p:cNvPr id="8" name="Straight Connector 7"/>
          <p:cNvCxnSpPr/>
          <p:nvPr/>
        </p:nvCxnSpPr>
        <p:spPr>
          <a:xfrm>
            <a:off x="4648200" y="0"/>
            <a:ext cx="0" cy="685800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0" name="Rectangle: Diagonal Corners Rounded 9">
            <a:extLst>
              <a:ext uri="{FF2B5EF4-FFF2-40B4-BE49-F238E27FC236}">
                <a16:creationId xmlns:a16="http://schemas.microsoft.com/office/drawing/2014/main" id="{AC83474F-3304-49DE-A70D-CF1D46146BC5}"/>
              </a:ext>
            </a:extLst>
          </p:cNvPr>
          <p:cNvSpPr/>
          <p:nvPr/>
        </p:nvSpPr>
        <p:spPr>
          <a:xfrm>
            <a:off x="996365" y="296131"/>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E732073E-2525-4CD3-9DF9-8F57BE8647FB}"/>
              </a:ext>
            </a:extLst>
          </p:cNvPr>
          <p:cNvSpPr txBox="1">
            <a:spLocks/>
          </p:cNvSpPr>
          <p:nvPr/>
        </p:nvSpPr>
        <p:spPr>
          <a:xfrm>
            <a:off x="756057" y="668061"/>
            <a:ext cx="31045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ea typeface="+mn-ea"/>
                <a:cs typeface="Jameel Noori Nastaleeq" pitchFamily="2" charset="-78"/>
              </a:rPr>
              <a:t>جاہلی</a:t>
            </a:r>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 معاشرہ</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12" name="Rectangle: Diagonal Corners Rounded 11">
            <a:extLst>
              <a:ext uri="{FF2B5EF4-FFF2-40B4-BE49-F238E27FC236}">
                <a16:creationId xmlns:a16="http://schemas.microsoft.com/office/drawing/2014/main" id="{0D368FC5-8C31-4A60-90CD-6AA1085A32AC}"/>
              </a:ext>
            </a:extLst>
          </p:cNvPr>
          <p:cNvSpPr/>
          <p:nvPr/>
        </p:nvSpPr>
        <p:spPr>
          <a:xfrm>
            <a:off x="5731981" y="296130"/>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B0ACEFE-DEBE-43B1-B0D8-9C6E26EA4380}"/>
              </a:ext>
            </a:extLst>
          </p:cNvPr>
          <p:cNvSpPr>
            <a:spLocks noGrp="1"/>
          </p:cNvSpPr>
          <p:nvPr>
            <p:ph type="title"/>
          </p:nvPr>
        </p:nvSpPr>
        <p:spPr>
          <a:xfrm>
            <a:off x="5324490" y="562830"/>
            <a:ext cx="3607891" cy="1143000"/>
          </a:xfrm>
        </p:spPr>
        <p:txBody>
          <a:bodyPr>
            <a:normAutofit fontScale="90000"/>
          </a:bodyPr>
          <a:lstStyle/>
          <a:p>
            <a:pPr rtl="1"/>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rPr>
              <a:t>اسلامی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pic>
        <p:nvPicPr>
          <p:cNvPr id="14" name="Picture 13">
            <a:extLst>
              <a:ext uri="{FF2B5EF4-FFF2-40B4-BE49-F238E27FC236}">
                <a16:creationId xmlns:a16="http://schemas.microsoft.com/office/drawing/2014/main" id="{435A1BEB-0A13-4144-911B-00EFBF0D0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193266"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tory pin image">
            <a:extLst>
              <a:ext uri="{FF2B5EF4-FFF2-40B4-BE49-F238E27FC236}">
                <a16:creationId xmlns:a16="http://schemas.microsoft.com/office/drawing/2014/main" id="{25EB51FE-0C44-4EF6-A623-DA7AE30F9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797051" y="1860552"/>
            <a:ext cx="44196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معاشرے</a:t>
            </a: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 کی اعلیٰ قدر </a:t>
            </a:r>
          </a:p>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lang="ur-PK" sz="4800" b="1" baseline="0"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انسانیت</a:t>
            </a:r>
          </a:p>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اللہ کا حکم</a:t>
            </a:r>
            <a:endParaRPr kumimoji="0" lang="en-US"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endParaRPr>
          </a:p>
        </p:txBody>
      </p:sp>
      <p:sp>
        <p:nvSpPr>
          <p:cNvPr id="8" name="Content Placeholder 2"/>
          <p:cNvSpPr txBox="1">
            <a:spLocks/>
          </p:cNvSpPr>
          <p:nvPr/>
        </p:nvSpPr>
        <p:spPr>
          <a:xfrm>
            <a:off x="301251" y="1830390"/>
            <a:ext cx="44196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lvl="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معاشرے کی اعلیٰ قدر </a:t>
            </a:r>
          </a:p>
          <a:p>
            <a:pPr marL="274320" lvl="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افادیت</a:t>
            </a:r>
          </a:p>
          <a:p>
            <a:pPr marL="274320" lvl="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مادیت</a:t>
            </a:r>
          </a:p>
          <a:p>
            <a:pPr marL="274320" lvl="0" indent="-274320" algn="ctr">
              <a:lnSpc>
                <a:spcPct val="150000"/>
              </a:lnSpc>
              <a:spcBef>
                <a:spcPts val="580"/>
              </a:spcBef>
              <a:buClr>
                <a:schemeClr val="accent1"/>
              </a:buClr>
              <a:buSzPct val="85000"/>
              <a:defRPr/>
            </a:pPr>
            <a:endPar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cxnSp>
        <p:nvCxnSpPr>
          <p:cNvPr id="9" name="Straight Connector 8"/>
          <p:cNvCxnSpPr/>
          <p:nvPr/>
        </p:nvCxnSpPr>
        <p:spPr>
          <a:xfrm>
            <a:off x="4648200" y="0"/>
            <a:ext cx="0" cy="685800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1" name="Rectangle: Diagonal Corners Rounded 10">
            <a:extLst>
              <a:ext uri="{FF2B5EF4-FFF2-40B4-BE49-F238E27FC236}">
                <a16:creationId xmlns:a16="http://schemas.microsoft.com/office/drawing/2014/main" id="{DA076500-898E-45E3-83E4-3FC227E5AC4C}"/>
              </a:ext>
            </a:extLst>
          </p:cNvPr>
          <p:cNvSpPr/>
          <p:nvPr/>
        </p:nvSpPr>
        <p:spPr>
          <a:xfrm>
            <a:off x="996365" y="296131"/>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599C1434-8F00-4172-AE7A-44B1CEF99705}"/>
              </a:ext>
            </a:extLst>
          </p:cNvPr>
          <p:cNvSpPr txBox="1">
            <a:spLocks/>
          </p:cNvSpPr>
          <p:nvPr/>
        </p:nvSpPr>
        <p:spPr>
          <a:xfrm>
            <a:off x="756057" y="668061"/>
            <a:ext cx="31045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ea typeface="+mn-ea"/>
                <a:cs typeface="Jameel Noori Nastaleeq" pitchFamily="2" charset="-78"/>
              </a:rPr>
              <a:t>جاہلی</a:t>
            </a:r>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 معاشرہ</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13" name="Rectangle: Diagonal Corners Rounded 12">
            <a:extLst>
              <a:ext uri="{FF2B5EF4-FFF2-40B4-BE49-F238E27FC236}">
                <a16:creationId xmlns:a16="http://schemas.microsoft.com/office/drawing/2014/main" id="{BE2FAF13-52E2-4C00-B7A6-724AFE8F3E1A}"/>
              </a:ext>
            </a:extLst>
          </p:cNvPr>
          <p:cNvSpPr/>
          <p:nvPr/>
        </p:nvSpPr>
        <p:spPr>
          <a:xfrm>
            <a:off x="5731981" y="296130"/>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FB2283E7-13AF-4FCB-B690-DCF81135F050}"/>
              </a:ext>
            </a:extLst>
          </p:cNvPr>
          <p:cNvSpPr>
            <a:spLocks noGrp="1"/>
          </p:cNvSpPr>
          <p:nvPr>
            <p:ph type="title"/>
          </p:nvPr>
        </p:nvSpPr>
        <p:spPr>
          <a:xfrm>
            <a:off x="5324490" y="562830"/>
            <a:ext cx="3607891" cy="1143000"/>
          </a:xfrm>
        </p:spPr>
        <p:txBody>
          <a:bodyPr>
            <a:normAutofit fontScale="90000"/>
          </a:bodyPr>
          <a:lstStyle/>
          <a:p>
            <a:pPr rtl="1"/>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rPr>
              <a:t>اسلامی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pic>
        <p:nvPicPr>
          <p:cNvPr id="3" name="Picture 2">
            <a:extLst>
              <a:ext uri="{FF2B5EF4-FFF2-40B4-BE49-F238E27FC236}">
                <a16:creationId xmlns:a16="http://schemas.microsoft.com/office/drawing/2014/main" id="{FA8BB1E8-BE1B-4F9C-92E1-DE45EA8F3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 y="-2"/>
            <a:ext cx="9226229" cy="6857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tory pin image">
            <a:extLst>
              <a:ext uri="{FF2B5EF4-FFF2-40B4-BE49-F238E27FC236}">
                <a16:creationId xmlns:a16="http://schemas.microsoft.com/office/drawing/2014/main" id="{FDF6B828-3244-451B-8AF0-B3979E962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871885" y="2149477"/>
            <a:ext cx="4419600"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marR="0" lvl="0" indent="-274320" algn="ctr" defTabSz="914400" eaLnBrk="1" fontAlgn="auto" latinLnBrk="0" hangingPunct="1">
              <a:lnSpc>
                <a:spcPct val="150000"/>
              </a:lnSpc>
              <a:spcBef>
                <a:spcPts val="580"/>
              </a:spcBef>
              <a:spcAft>
                <a:spcPts val="0"/>
              </a:spcAft>
              <a:buClr>
                <a:schemeClr val="accent1"/>
              </a:buClr>
              <a:buSzPct val="85000"/>
              <a:tabLst/>
              <a:defRPr/>
            </a:pPr>
            <a:r>
              <a:rPr kumimoji="0" lang="ur-PK"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اخلاق کا پیمانہ</a:t>
            </a:r>
          </a:p>
          <a:p>
            <a:pPr marL="274320" marR="0" lvl="0" indent="-274320" algn="ctr" defTabSz="914400" rtl="1" eaLnBrk="1" fontAlgn="auto" latinLnBrk="0" hangingPunct="1">
              <a:lnSpc>
                <a:spcPct val="150000"/>
              </a:lnSpc>
              <a:spcBef>
                <a:spcPts val="580"/>
              </a:spcBef>
              <a:spcAft>
                <a:spcPts val="0"/>
              </a:spcAft>
              <a:buClr>
                <a:schemeClr val="accent1"/>
              </a:buClr>
              <a:buSzPct val="85000"/>
              <a:tabLst/>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قطعی </a:t>
            </a:r>
            <a:r>
              <a:rPr lang="en-US"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a:t>
            </a:r>
            <a:r>
              <a:rPr kumimoji="0" lang="ur-PK"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اٹل</a:t>
            </a:r>
            <a:r>
              <a:rPr kumimoji="0" lang="en-US" sz="4800" b="1" i="0" u="none" strike="noStrike" kern="1200" normalizeH="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rPr>
              <a:t> -</a:t>
            </a: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ناقابل تغیر</a:t>
            </a:r>
            <a:endParaRPr kumimoji="0" lang="en-US" sz="4800" b="1" i="0" u="none" strike="noStrike" kern="1200" normalizeH="0" baseline="0" noProof="0" dirty="0">
              <a:ln>
                <a:solidFill>
                  <a:schemeClr val="bg2">
                    <a:lumMod val="75000"/>
                  </a:schemeClr>
                </a:solidFill>
              </a:ln>
              <a:solidFill>
                <a:schemeClr val="bg2">
                  <a:lumMod val="50000"/>
                </a:schemeClr>
              </a:solidFill>
              <a:uLnTx/>
              <a:uFillTx/>
              <a:latin typeface="Jameel Noori Nastaleeq" pitchFamily="2" charset="-78"/>
              <a:cs typeface="Jameel Noori Nastaleeq" pitchFamily="2" charset="-78"/>
            </a:endParaRPr>
          </a:p>
        </p:txBody>
      </p:sp>
      <p:sp>
        <p:nvSpPr>
          <p:cNvPr id="7" name="Content Placeholder 2"/>
          <p:cNvSpPr txBox="1">
            <a:spLocks/>
          </p:cNvSpPr>
          <p:nvPr/>
        </p:nvSpPr>
        <p:spPr>
          <a:xfrm>
            <a:off x="12293" y="2031026"/>
            <a:ext cx="4648197" cy="4997448"/>
          </a:xfrm>
          <a:prstGeom prst="rect">
            <a:avLst/>
          </a:prstGeom>
        </p:spPr>
        <p:txBody>
          <a:bodyPr vert="horz">
            <a:normAutofit/>
            <a:scene3d>
              <a:camera prst="orthographicFront"/>
              <a:lightRig rig="harsh" dir="t"/>
            </a:scene3d>
            <a:sp3d extrusionH="57150" prstMaterial="matte">
              <a:bevelT w="63500" h="12700" prst="angle"/>
              <a:contourClr>
                <a:schemeClr val="bg1">
                  <a:lumMod val="65000"/>
                </a:schemeClr>
              </a:contourClr>
            </a:sp3d>
          </a:bodyPr>
          <a:lstStyle/>
          <a:p>
            <a:pPr marL="27432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اخلاق کا پیمانہ</a:t>
            </a:r>
          </a:p>
          <a:p>
            <a:pPr marL="274320" lvl="0" indent="-274320" algn="ctr">
              <a:lnSpc>
                <a:spcPct val="150000"/>
              </a:lnSpc>
              <a:spcBef>
                <a:spcPts val="580"/>
              </a:spcBef>
              <a:buClr>
                <a:schemeClr val="accent1"/>
              </a:buClr>
              <a:buSzPct val="85000"/>
              <a:defRPr/>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وقت و حالات کے ساتھ تبدیل</a:t>
            </a:r>
          </a:p>
        </p:txBody>
      </p:sp>
      <p:cxnSp>
        <p:nvCxnSpPr>
          <p:cNvPr id="8" name="Straight Connector 7"/>
          <p:cNvCxnSpPr/>
          <p:nvPr/>
        </p:nvCxnSpPr>
        <p:spPr>
          <a:xfrm>
            <a:off x="4648200" y="0"/>
            <a:ext cx="0" cy="6858000"/>
          </a:xfrm>
          <a:prstGeom prst="line">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10" name="Rectangle: Diagonal Corners Rounded 9">
            <a:extLst>
              <a:ext uri="{FF2B5EF4-FFF2-40B4-BE49-F238E27FC236}">
                <a16:creationId xmlns:a16="http://schemas.microsoft.com/office/drawing/2014/main" id="{7BA541A8-9D69-4584-80E8-E0BBDAED1D80}"/>
              </a:ext>
            </a:extLst>
          </p:cNvPr>
          <p:cNvSpPr/>
          <p:nvPr/>
        </p:nvSpPr>
        <p:spPr>
          <a:xfrm>
            <a:off x="996365" y="296131"/>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917210B1-FCEC-4AD4-8485-80BF5EE672C0}"/>
              </a:ext>
            </a:extLst>
          </p:cNvPr>
          <p:cNvSpPr txBox="1">
            <a:spLocks/>
          </p:cNvSpPr>
          <p:nvPr/>
        </p:nvSpPr>
        <p:spPr>
          <a:xfrm>
            <a:off x="756057" y="668061"/>
            <a:ext cx="31045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ea typeface="+mn-ea"/>
                <a:cs typeface="Jameel Noori Nastaleeq" pitchFamily="2" charset="-78"/>
              </a:rPr>
              <a:t>جاہلی</a:t>
            </a:r>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 معاشرہ</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sp>
        <p:nvSpPr>
          <p:cNvPr id="12" name="Rectangle: Diagonal Corners Rounded 11">
            <a:extLst>
              <a:ext uri="{FF2B5EF4-FFF2-40B4-BE49-F238E27FC236}">
                <a16:creationId xmlns:a16="http://schemas.microsoft.com/office/drawing/2014/main" id="{C15ACECC-36A5-4E86-A186-EBF737B5A9C8}"/>
              </a:ext>
            </a:extLst>
          </p:cNvPr>
          <p:cNvSpPr/>
          <p:nvPr/>
        </p:nvSpPr>
        <p:spPr>
          <a:xfrm>
            <a:off x="5731981" y="296130"/>
            <a:ext cx="2623919" cy="1676401"/>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40F1B520-301B-4015-92DF-90486FE4B823}"/>
              </a:ext>
            </a:extLst>
          </p:cNvPr>
          <p:cNvSpPr>
            <a:spLocks noGrp="1"/>
          </p:cNvSpPr>
          <p:nvPr>
            <p:ph type="title"/>
          </p:nvPr>
        </p:nvSpPr>
        <p:spPr>
          <a:xfrm>
            <a:off x="5324490" y="562830"/>
            <a:ext cx="3607891" cy="1143000"/>
          </a:xfrm>
        </p:spPr>
        <p:txBody>
          <a:bodyPr>
            <a:normAutofit fontScale="90000"/>
          </a:bodyPr>
          <a:lstStyle/>
          <a:p>
            <a:pPr rtl="1"/>
            <a:r>
              <a:rPr lang="ur-PK"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rPr>
              <a:t>اسلامی معاشرہ</a:t>
            </a:r>
            <a:endParaRPr lang="en-US" sz="60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anose="02000503000000020004" pitchFamily="2" charset="-78"/>
              <a:cs typeface="Jameel Noori Nastaleeq" pitchFamily="2" charset="-78"/>
            </a:endParaRPr>
          </a:p>
        </p:txBody>
      </p:sp>
      <p:pic>
        <p:nvPicPr>
          <p:cNvPr id="14" name="Picture 13">
            <a:extLst>
              <a:ext uri="{FF2B5EF4-FFF2-40B4-BE49-F238E27FC236}">
                <a16:creationId xmlns:a16="http://schemas.microsoft.com/office/drawing/2014/main" id="{C87EB544-E2CD-4A8B-A558-B2CE8002F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6363"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935F72FD-925B-4C61-8491-C1D41586E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750937"/>
            <a:ext cx="8111067" cy="452596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اسلامی معاشرے میں حیوانی جذبات کو لگام دی جاتی ہے۔</a:t>
            </a:r>
          </a:p>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اور ان کی تسکین کا دائرہ محدود کیا جاتا ہے۔</a:t>
            </a:r>
          </a:p>
          <a:p>
            <a:pPr algn="ctr">
              <a:lnSpc>
                <a:spcPct val="150000"/>
              </a:lnSpc>
              <a:buNone/>
            </a:pPr>
            <a:r>
              <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 غرض کے لیئے ایک خاندان کی بنیاد ڈالی جاتی ہے۔</a:t>
            </a:r>
          </a:p>
          <a:p>
            <a:pPr algn="ctr">
              <a:lnSpc>
                <a:spcPct val="150000"/>
              </a:lnSpc>
              <a:buNone/>
            </a:pPr>
            <a:endParaRPr lang="ur-PK" sz="48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sp>
        <p:nvSpPr>
          <p:cNvPr id="5" name="Rectangle: Diagonal Corners Rounded 4">
            <a:extLst>
              <a:ext uri="{FF2B5EF4-FFF2-40B4-BE49-F238E27FC236}">
                <a16:creationId xmlns:a16="http://schemas.microsoft.com/office/drawing/2014/main" id="{0A8C84F9-6497-4F7E-9C8A-8CBB7EF7F3FF}"/>
              </a:ext>
            </a:extLst>
          </p:cNvPr>
          <p:cNvSpPr/>
          <p:nvPr/>
        </p:nvSpPr>
        <p:spPr>
          <a:xfrm>
            <a:off x="990600" y="267034"/>
            <a:ext cx="7467600" cy="1385017"/>
          </a:xfrm>
          <a:prstGeom prst="round2DiagRect">
            <a:avLst/>
          </a:prstGeom>
          <a:solidFill>
            <a:schemeClr val="dk1">
              <a:alpha val="2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4594BFB8-8079-4B4E-B9FE-27297E1B1CF3}"/>
              </a:ext>
            </a:extLst>
          </p:cNvPr>
          <p:cNvSpPr txBox="1">
            <a:spLocks/>
          </p:cNvSpPr>
          <p:nvPr/>
        </p:nvSpPr>
        <p:spPr>
          <a:xfrm>
            <a:off x="609600" y="36592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r-PK"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rPr>
              <a:t>اسلام میں خاندانی نظام</a:t>
            </a:r>
            <a:endParaRPr lang="en-US" sz="5400" b="1" i="1" spc="50" dirty="0">
              <a:ln w="0">
                <a:solidFill>
                  <a:schemeClr val="bg2">
                    <a:lumMod val="50000"/>
                  </a:schemeClr>
                </a:solidFill>
              </a:ln>
              <a:solidFill>
                <a:schemeClr val="bg2"/>
              </a:solidFill>
              <a:effectLst>
                <a:outerShdw blurRad="38100" dist="38100" dir="2700000" algn="tl">
                  <a:srgbClr val="000000">
                    <a:alpha val="43137"/>
                  </a:srgbClr>
                </a:outerShdw>
              </a:effectLst>
              <a:latin typeface="Jameel Noori Nastaleeq" pitchFamily="2" charset="-78"/>
              <a:cs typeface="Jameel Noori Nastaleeq" pitchFamily="2" charset="-78"/>
            </a:endParaRPr>
          </a:p>
        </p:txBody>
      </p:sp>
      <p:pic>
        <p:nvPicPr>
          <p:cNvPr id="7" name="Picture 6">
            <a:extLst>
              <a:ext uri="{FF2B5EF4-FFF2-40B4-BE49-F238E27FC236}">
                <a16:creationId xmlns:a16="http://schemas.microsoft.com/office/drawing/2014/main" id="{633DBD55-8312-4F3A-BAB3-B79B1FDFB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11735" cy="68742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ory pin image">
            <a:extLst>
              <a:ext uri="{FF2B5EF4-FFF2-40B4-BE49-F238E27FC236}">
                <a16:creationId xmlns:a16="http://schemas.microsoft.com/office/drawing/2014/main" id="{01F45D3B-1A6D-40D3-B323-0FBAA49C1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6868" y="-1176867"/>
            <a:ext cx="6857999" cy="92117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 y="1143000"/>
            <a:ext cx="9067800" cy="45720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buNone/>
            </a:pPr>
            <a:r>
              <a:rPr lang="ur-PK"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خاندان میں فرائض کی تقسیم فطری صلاحیتوں کے مطابق کی جاتی ہے۔</a:t>
            </a:r>
          </a:p>
          <a:p>
            <a:pPr algn="ctr">
              <a:lnSpc>
                <a:spcPct val="150000"/>
              </a:lnSpc>
              <a:buNone/>
            </a:pPr>
            <a:r>
              <a:rPr lang="ur-PK"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rPr>
              <a:t>اس خاندانی نظام کا مقصد محض لذت پسندی نہیں بلکہ اصل انسانی وظیفہ ایسی نسل کی فراہمی ہےجو نہ صرف موجود نسل کی جانشین ہو بلکہ اس ممتاز اور بے نظیر انسانی تہذیب کی سچی وارث بن کر اٹھے</a:t>
            </a:r>
            <a:endParaRPr lang="en-US" sz="4400" b="1" dirty="0">
              <a:ln>
                <a:solidFill>
                  <a:schemeClr val="bg2">
                    <a:lumMod val="75000"/>
                  </a:schemeClr>
                </a:solidFill>
              </a:ln>
              <a:solidFill>
                <a:schemeClr val="bg2">
                  <a:lumMod val="50000"/>
                </a:schemeClr>
              </a:solidFill>
              <a:latin typeface="Jameel Noori Nastaleeq" pitchFamily="2" charset="-78"/>
              <a:cs typeface="Jameel Noori Nastaleeq" pitchFamily="2" charset="-78"/>
            </a:endParaRPr>
          </a:p>
        </p:txBody>
      </p:sp>
      <p:pic>
        <p:nvPicPr>
          <p:cNvPr id="5" name="Picture 4">
            <a:extLst>
              <a:ext uri="{FF2B5EF4-FFF2-40B4-BE49-F238E27FC236}">
                <a16:creationId xmlns:a16="http://schemas.microsoft.com/office/drawing/2014/main" id="{9C0B0DBD-A76C-4790-BC29-5BE86256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 y="-2"/>
            <a:ext cx="9209277" cy="68579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755</Words>
  <Application>Microsoft Office PowerPoint</Application>
  <PresentationFormat>On-screen Show (4:3)</PresentationFormat>
  <Paragraphs>57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Jameel Noori Nastaleeq</vt:lpstr>
      <vt:lpstr>Wingdings 2</vt:lpstr>
      <vt:lpstr>Office Theme</vt:lpstr>
      <vt:lpstr>اسلام ہی اصل تہذیب ہے</vt:lpstr>
      <vt:lpstr>PowerPoint Presentation</vt:lpstr>
      <vt:lpstr>جاہلی معاشرہ</vt:lpstr>
      <vt:lpstr>اسلامی معاشرہ</vt:lpstr>
      <vt:lpstr>اسلامی معاشرہ</vt:lpstr>
      <vt:lpstr>اسلامی معاشرہ</vt:lpstr>
      <vt:lpstr>اسلامی معاشرہ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اپنے خاندانی نظام کا جائزہ</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94</cp:revision>
  <dcterms:created xsi:type="dcterms:W3CDTF">2016-12-19T05:54:59Z</dcterms:created>
  <dcterms:modified xsi:type="dcterms:W3CDTF">2021-09-26T10:50:14Z</dcterms:modified>
</cp:coreProperties>
</file>